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59" r:id="rId5"/>
    <p:sldId id="269" r:id="rId6"/>
    <p:sldId id="260" r:id="rId7"/>
    <p:sldId id="261" r:id="rId8"/>
    <p:sldId id="271" r:id="rId9"/>
    <p:sldId id="270" r:id="rId10"/>
    <p:sldId id="272" r:id="rId11"/>
    <p:sldId id="262" r:id="rId12"/>
    <p:sldId id="279" r:id="rId13"/>
    <p:sldId id="274" r:id="rId14"/>
    <p:sldId id="273" r:id="rId15"/>
    <p:sldId id="263" r:id="rId16"/>
    <p:sldId id="275" r:id="rId17"/>
    <p:sldId id="278" r:id="rId18"/>
    <p:sldId id="276" r:id="rId19"/>
    <p:sldId id="264" r:id="rId20"/>
    <p:sldId id="277" r:id="rId21"/>
    <p:sldId id="266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tiné Gyűrű Eszter | Hitoktatási referens" initials="KGE|Hr" lastIdx="2" clrIdx="0">
    <p:extLst>
      <p:ext uri="{19B8F6BF-5375-455C-9EA6-DF929625EA0E}">
        <p15:presenceInfo xmlns:p15="http://schemas.microsoft.com/office/powerpoint/2012/main" userId="S-1-5-21-4225540653-689736825-1858342331-12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06T13:25:10.128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DA5443-E809-4E19-AB0D-135B952CD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9C7EF20-2006-450A-AC12-B1264A5D9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332EC2-99D3-4BB1-9423-0692CD7F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9F7E93-3B62-43F8-A257-2C137B82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598FC5F-D9A3-4CDC-94B3-D7BEE2AF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74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D7B343-1614-4F25-B1BE-BB8CA42DB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25820E1-596C-44A0-AF00-F7A3678AF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53E6AA-0071-4476-B491-F4D5437F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F03DF34-BB14-4B03-ABFF-319CD837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A965175-B91A-42F8-A7B5-8D171A68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356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400A0CA-8375-46E2-AD62-A40392037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130A9C2-BE37-48C5-9E5C-012F8AFE4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4628CE-3C51-409E-866D-05C64A24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94FD1DF-6EF6-4C09-9203-B4AFB6E3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0F8C6D2-486B-46E3-87CB-A97C05AB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389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C1E673-489F-4B6E-9805-13659AC38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FEBE6C-8841-48E8-B863-80749C0AD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E1C767-6522-4089-BA77-49522DBF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D25A7B-C0D2-45B8-8D36-720CD7A7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78EEBF0-EE65-480C-9ACF-D4041223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591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514E11-3F08-451D-A28B-A620C503B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7998421-CE0D-4165-A176-9BDD874F5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0C382E-EF6B-432E-AC55-48BF7D535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E11B3D-955B-442B-B1AF-361D50EF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51ECA4-F048-42C4-9CC6-A003E5FA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46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5C066F-3EB9-4968-A2D9-4E0D7723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41F00F-63DA-4A50-B9C1-E90BD07B8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46DBEDD-2FA3-4C4E-A803-4CBF48BAA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446422-40BD-479B-A432-4DAAC38C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73D436C-8BE5-401D-952C-AE26B880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289C7E1-DBFB-4692-8A78-CA368816F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52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0171EC-54B1-4538-928E-9DF6B400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3F38C87-A1CF-41EE-B2C5-AA9B22A66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2AEEF69-F968-4D95-8DEB-305B60D92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1906CE0-BB39-4B8A-8E05-F9E10B793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B78A2C1-D9A8-4058-B3C8-B75410D21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FED77F4-978A-45CD-AC0A-8F6F42CF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C21C077-DAD9-4700-BB68-041F059A7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3B886F6-04CB-4010-8307-727CB501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395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E38466-16A8-4EA3-9BC8-5DA1FE16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E6035D1-BDBD-4437-B822-914A4A00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069D9F4-CE31-44C4-A398-6BAC2557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F16E629-87AE-4509-8B10-F53EBD40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072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60F1E4F-5EF4-4476-A537-B8574EC4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0D83F22-CA4C-4E47-B13A-924C1BC5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0C13EDF-45C9-4BC3-813F-FED48131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71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2EBF8F-EF0C-4AC0-880C-F7550CE5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780C20-2537-4565-A115-B5215352E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6ECA991-48A9-4D46-B94A-50185425A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50AAAA5-69D7-45EA-8467-425F94CD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44B889E-A654-47EE-9AC3-273C6054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4B6FA80-546A-4509-B39D-7FD84EDE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5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8D9EE3-A367-47B1-B4B5-B06E0503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11D17D1-77A4-4A57-8654-F009E4B88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3C93A0F-8E7E-404D-8D1F-15A992CF5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0C28FFE-9BE4-4E76-B56A-CEB530C5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F33BC4B-AFCE-4C17-934E-66D7C200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544535D-5534-4FC3-B2A4-6DB5FC4E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9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2DF1A41-5195-4247-BF8C-8583528D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A9DCD0-2E45-436A-B718-F2044D76B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542F43B-9C1E-4AEF-9A2A-F7C2651D3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39439-D13C-4AC7-86CB-F92A60BEF272}" type="datetimeFigureOut">
              <a:rPr lang="hu-HU" smtClean="0"/>
              <a:t>2025. 11. 25.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D1CABC-83FE-4967-BC22-A33A8B274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24DBD8E-16E6-4414-937F-750B0C3D2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C8EFD-7839-4D31-8203-C3724D4499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803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47D4E87-7939-419D-B1D9-234FD7914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286" y="271984"/>
            <a:ext cx="1146147" cy="1146147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C8316A4E-CD98-4AE6-A113-4C66B782B62E}"/>
              </a:ext>
            </a:extLst>
          </p:cNvPr>
          <p:cNvSpPr txBox="1"/>
          <p:nvPr/>
        </p:nvSpPr>
        <p:spPr>
          <a:xfrm>
            <a:off x="3405641" y="6158753"/>
            <a:ext cx="494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 </a:t>
            </a:r>
            <a:endParaRPr lang="hu-HU" sz="1400" dirty="0">
              <a:solidFill>
                <a:srgbClr val="99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13FA4FA-97BD-4828-B380-17496D193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00" y="719198"/>
            <a:ext cx="6474171" cy="45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9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6CFCB5-53F9-47EB-AF03-E86C6B9E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291"/>
            <a:ext cx="10515600" cy="99751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  <a:t>Ifjúkor</a:t>
            </a:r>
            <a:b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  <a:t>1939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49785E58-5B1F-4B18-AC28-E12838EC1FB8}"/>
              </a:ext>
            </a:extLst>
          </p:cNvPr>
          <p:cNvSpPr/>
          <p:nvPr/>
        </p:nvSpPr>
        <p:spPr>
          <a:xfrm>
            <a:off x="309282" y="1298673"/>
            <a:ext cx="11573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dirty="0"/>
          </a:p>
          <a:p>
            <a:endParaRPr lang="hu-HU" sz="2400" dirty="0"/>
          </a:p>
          <a:p>
            <a:pPr algn="just"/>
            <a:r>
              <a:rPr lang="hu-HU" sz="2400" dirty="0">
                <a:latin typeface="Georgia" panose="02040502050405020303" pitchFamily="18" charset="0"/>
              </a:rPr>
              <a:t>Magdi egészen máshol találta meg a lehetőséget világi apostolkodásra. 18 évesen a </a:t>
            </a:r>
            <a:r>
              <a:rPr lang="hu-HU" sz="2400" dirty="0" err="1">
                <a:latin typeface="Georgia" panose="02040502050405020303" pitchFamily="18" charset="0"/>
              </a:rPr>
              <a:t>fűzfőgyártelepi</a:t>
            </a:r>
            <a:r>
              <a:rPr lang="hu-HU" sz="2400" dirty="0">
                <a:latin typeface="Georgia" panose="02040502050405020303" pitchFamily="18" charset="0"/>
              </a:rPr>
              <a:t>, több ezer embert foglalkoztató </a:t>
            </a:r>
            <a:r>
              <a:rPr lang="hu-HU" sz="2400" dirty="0" err="1">
                <a:latin typeface="Georgia" panose="02040502050405020303" pitchFamily="18" charset="0"/>
              </a:rPr>
              <a:t>Nitrokémia</a:t>
            </a:r>
            <a:r>
              <a:rPr lang="hu-HU" sz="2400" dirty="0">
                <a:latin typeface="Georgia" panose="02040502050405020303" pitchFamily="18" charset="0"/>
              </a:rPr>
              <a:t> Rt. munkásnője lett. </a:t>
            </a:r>
          </a:p>
          <a:p>
            <a:pPr algn="just"/>
            <a:endParaRPr lang="hu-HU" sz="2400" dirty="0">
              <a:latin typeface="Georgia" panose="02040502050405020303" pitchFamily="18" charset="0"/>
            </a:endParaRPr>
          </a:p>
          <a:p>
            <a:pPr algn="just"/>
            <a:r>
              <a:rPr lang="hu-HU" sz="2400" dirty="0">
                <a:latin typeface="Georgia" panose="02040502050405020303" pitchFamily="18" charset="0"/>
              </a:rPr>
              <a:t>A pirotechnikai eszközöket, többek között rakétákat gyártó részlegen pedig hamar kitűnt szorgalmával és tanulékonyságával, amikor azonban magasabb bért és előléptetést ajánlottak fel neki, azt visszautasította fiatal korára és arra hivatkozva, hogy a családos munkásnőknek nagyobb szükségük lenne a fizetésemelésre.</a:t>
            </a:r>
          </a:p>
          <a:p>
            <a:pPr algn="just"/>
            <a:endParaRPr lang="hu-HU" sz="2400" dirty="0">
              <a:latin typeface="Georgia" panose="02040502050405020303" pitchFamily="18" charset="0"/>
            </a:endParaRPr>
          </a:p>
          <a:p>
            <a:pPr algn="just"/>
            <a:r>
              <a:rPr lang="hu-HU" sz="2400" dirty="0">
                <a:latin typeface="Georgia" panose="02040502050405020303" pitchFamily="18" charset="0"/>
              </a:rPr>
              <a:t>Gyári munkásként is a templomban, szentáldozással kezdte napjait, a munka közben elhangzott vallásgyalázó kijelentésekre pedig mindig nyugodtan, érthető és biztos érveléssel, ám soha nem sértő módon válaszolt. Szerénysége, vidámsága és segítőkészsége egy idő után munkatársaira is hatással volt: tisztelni kezdték őt.</a:t>
            </a:r>
          </a:p>
          <a:p>
            <a:pPr algn="just"/>
            <a:endParaRPr lang="hu-HU" sz="2400" dirty="0">
              <a:latin typeface="Georgia" panose="02040502050405020303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535C5D3-4F16-4B8E-A308-7AF194C6C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" y="-21360"/>
            <a:ext cx="2741998" cy="19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9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5;p8">
            <a:extLst>
              <a:ext uri="{FF2B5EF4-FFF2-40B4-BE49-F238E27FC236}">
                <a16:creationId xmlns:a16="http://schemas.microsoft.com/office/drawing/2014/main" id="{987F1575-C344-49C2-AD02-55824C794F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56" y="0"/>
            <a:ext cx="50242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F355B31-EB0D-4317-B220-0A9E1EF2BD64}"/>
              </a:ext>
            </a:extLst>
          </p:cNvPr>
          <p:cNvSpPr txBox="1"/>
          <p:nvPr/>
        </p:nvSpPr>
        <p:spPr>
          <a:xfrm>
            <a:off x="5684596" y="3655097"/>
            <a:ext cx="5907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hu-H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hu-H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Boldog Bódi Mária Magdolna az 1940-es években kerékpárjával, amely számára eszköz volt a világi apostolkodásban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2EB81CD-E6E9-4BB5-ABDA-038995F83F32}"/>
              </a:ext>
            </a:extLst>
          </p:cNvPr>
          <p:cNvSpPr txBox="1"/>
          <p:nvPr/>
        </p:nvSpPr>
        <p:spPr>
          <a:xfrm>
            <a:off x="8321040" y="6318504"/>
            <a:ext cx="3803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Forrás:  https://www.bodimariamagdolna.hu</a:t>
            </a:r>
            <a:endParaRPr lang="hu-HU" sz="1200" dirty="0">
              <a:solidFill>
                <a:prstClr val="black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E94C7AC-EA57-4841-9342-FD759170B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02" y="666493"/>
            <a:ext cx="3766527" cy="26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489B08-E493-493C-AE30-055C79C6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06965" y="337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rgbClr val="990000"/>
                </a:solidFill>
                <a:latin typeface="Monotype Corsiva" panose="03010101010201010101" pitchFamily="66" charset="0"/>
              </a:rPr>
              <a:t>Ifjúkor</a:t>
            </a:r>
            <a:br>
              <a:rPr lang="hu-HU" sz="4000" dirty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hu-HU" sz="4000" dirty="0">
                <a:solidFill>
                  <a:srgbClr val="990000"/>
                </a:solidFill>
                <a:latin typeface="Monotype Corsiva" panose="03010101010201010101" pitchFamily="66" charset="0"/>
              </a:rPr>
              <a:t>1939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5707B83-87C4-42FF-9D6C-3184208F14CF}"/>
              </a:ext>
            </a:extLst>
          </p:cNvPr>
          <p:cNvSpPr/>
          <p:nvPr/>
        </p:nvSpPr>
        <p:spPr>
          <a:xfrm>
            <a:off x="688975" y="1663494"/>
            <a:ext cx="59237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Georgia" panose="02040502050405020303" pitchFamily="18" charset="0"/>
              </a:rPr>
              <a:t>Aktívan részt vett különféle gyűjtésekben, édesapjától kapott kerékpárjával mindenhová elment, ahol szükséget szenvedtek. </a:t>
            </a:r>
          </a:p>
          <a:p>
            <a:pPr algn="just"/>
            <a:endParaRPr lang="hu-HU" sz="2000" dirty="0">
              <a:latin typeface="Georgia" panose="02040502050405020303" pitchFamily="18" charset="0"/>
            </a:endParaRPr>
          </a:p>
          <a:p>
            <a:pPr algn="just"/>
            <a:r>
              <a:rPr lang="hu-HU" sz="2000" dirty="0">
                <a:latin typeface="Georgia" panose="02040502050405020303" pitchFamily="18" charset="0"/>
              </a:rPr>
              <a:t>Ebben az évben elvégezte első zárt lelkigyakorlatát, és bár több udvarlója, sőt kérője is akadt, 1941. október 26-án, Krisztus Király ünnepén visszavonhatatlan szüzességi fogadalmat tett.</a:t>
            </a:r>
          </a:p>
          <a:p>
            <a:pPr algn="just"/>
            <a:endParaRPr lang="hu-HU" sz="2000" dirty="0">
              <a:latin typeface="Georgia" panose="02040502050405020303" pitchFamily="18" charset="0"/>
            </a:endParaRPr>
          </a:p>
          <a:p>
            <a:pPr algn="just"/>
            <a:endParaRPr lang="hu-HU" sz="2000" dirty="0">
              <a:latin typeface="Georgia" panose="02040502050405020303" pitchFamily="18" charset="0"/>
            </a:endParaRPr>
          </a:p>
          <a:p>
            <a:pPr algn="just"/>
            <a:r>
              <a:rPr lang="hu-HU" sz="2000" dirty="0">
                <a:latin typeface="Georgia" panose="02040502050405020303" pitchFamily="18" charset="0"/>
              </a:rPr>
              <a:t> Ekkor már jó ideje segítette a 6-14 éves katolikus lányok és fiúk országos szervezetét, a Szívgárdát, szívesen vezette a helyi és a környékbeli gyerekekből álló csoportokat, a foglalkozásokon tovább mélyítve hitüket.</a:t>
            </a:r>
          </a:p>
        </p:txBody>
      </p:sp>
      <p:pic>
        <p:nvPicPr>
          <p:cNvPr id="5" name="Picture 2" descr="Lehet, hogy egy kép erről: szöveg">
            <a:extLst>
              <a:ext uri="{FF2B5EF4-FFF2-40B4-BE49-F238E27FC236}">
                <a16:creationId xmlns:a16="http://schemas.microsoft.com/office/drawing/2014/main" id="{6CE8F907-5523-4F0E-8092-421A79C14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1357745"/>
            <a:ext cx="3524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A7D4B73-0B29-4332-90CD-D2AE04C9B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8" y="0"/>
            <a:ext cx="2329621" cy="16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78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F731E72-DCD4-47F6-A5EC-C0A5BC22D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69"/>
            <a:ext cx="4751294" cy="640866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2999FA7-BE15-4E57-AF40-BC48C956AE56}"/>
              </a:ext>
            </a:extLst>
          </p:cNvPr>
          <p:cNvSpPr txBox="1"/>
          <p:nvPr/>
        </p:nvSpPr>
        <p:spPr>
          <a:xfrm>
            <a:off x="5906181" y="4946373"/>
            <a:ext cx="4939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hu-HU" sz="32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hu-HU" sz="32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1921-1945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1D629F4-1521-4841-877B-C566184FDEA4}"/>
              </a:ext>
            </a:extLst>
          </p:cNvPr>
          <p:cNvSpPr txBox="1"/>
          <p:nvPr/>
        </p:nvSpPr>
        <p:spPr>
          <a:xfrm>
            <a:off x="4814189" y="1614907"/>
            <a:ext cx="7252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990000"/>
                </a:solidFill>
                <a:latin typeface="Monotype Corsiva" panose="03010101010201010101" pitchFamily="66" charset="0"/>
              </a:rPr>
              <a:t>„Az én hivatásom az, hogy tévelygő lelkeket szerezzek az Úrnak”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61EDFCE-FB31-4097-871A-195CBA4CF867}"/>
              </a:ext>
            </a:extLst>
          </p:cNvPr>
          <p:cNvSpPr txBox="1"/>
          <p:nvPr/>
        </p:nvSpPr>
        <p:spPr>
          <a:xfrm>
            <a:off x="8444991" y="6479441"/>
            <a:ext cx="3621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hu-HU" sz="1400">
                <a:solidFill>
                  <a:srgbClr val="990000"/>
                </a:solidFill>
                <a:latin typeface="Georgia" panose="02040502050405020303" pitchFamily="18" charset="0"/>
              </a:rPr>
              <a:t>Forrás: https://www.veszpremiersekseg.hu</a:t>
            </a:r>
            <a:endParaRPr lang="hu-HU" sz="1400" dirty="0">
              <a:solidFill>
                <a:prstClr val="black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DF351DB-308A-4988-9BA1-13C1C386A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602" y="2396682"/>
            <a:ext cx="3766527" cy="26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3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1C850F-2300-46B0-9C20-3804FD69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40" y="434697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  <a:t>Felnőttkor</a:t>
            </a:r>
            <a:b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  <a:t>1942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A1ED40AC-594D-4F0D-8DB1-29D00324C98E}"/>
              </a:ext>
            </a:extLst>
          </p:cNvPr>
          <p:cNvSpPr/>
          <p:nvPr/>
        </p:nvSpPr>
        <p:spPr>
          <a:xfrm>
            <a:off x="410621" y="1714322"/>
            <a:ext cx="109279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Georgia" panose="02040502050405020303" pitchFamily="18" charset="0"/>
              </a:rPr>
              <a:t>Egy évvel később a család </a:t>
            </a:r>
            <a:r>
              <a:rPr lang="hu-HU" sz="2000" dirty="0" err="1">
                <a:latin typeface="Georgia" panose="02040502050405020303" pitchFamily="18" charset="0"/>
              </a:rPr>
              <a:t>Daka</a:t>
            </a:r>
            <a:r>
              <a:rPr lang="hu-HU" sz="2000" dirty="0">
                <a:latin typeface="Georgia" panose="02040502050405020303" pitchFamily="18" charset="0"/>
              </a:rPr>
              <a:t>-pusztára költözött. Ekkor avatták Magdit a Mária Kongregáció tagjává – a jezsuiták által kezdeményezett katolikus vallásos közösség célja az volt, hogy a tagokat, elsősorban a fiatalokat a Mária-tisztelet gyakorlása által az önmegszentelés és az apostolkodás magasabb fokára vezesse.</a:t>
            </a:r>
          </a:p>
          <a:p>
            <a:pPr algn="just"/>
            <a:r>
              <a:rPr lang="hu-HU" sz="2000" dirty="0">
                <a:latin typeface="Georgia" panose="02040502050405020303" pitchFamily="18" charset="0"/>
              </a:rPr>
              <a:t> A Katolikus Dolgozó Lányok Szövetségének is egyre aktívabb tagja volt, csoportot szervezett, és az iparban dolgozó munkáslányokat öntudatos, katolikus világnézetre nevelte, segítve a rászorulókat, önfeláldozó karitatív munkát végezve.</a:t>
            </a:r>
          </a:p>
          <a:p>
            <a:pPr algn="just"/>
            <a:endParaRPr lang="hu-HU" sz="2000" dirty="0">
              <a:latin typeface="Georgia" panose="02040502050405020303" pitchFamily="18" charset="0"/>
            </a:endParaRPr>
          </a:p>
          <a:p>
            <a:pPr algn="just"/>
            <a:r>
              <a:rPr lang="hu-HU" sz="2000" dirty="0">
                <a:latin typeface="Georgia" panose="02040502050405020303" pitchFamily="18" charset="0"/>
              </a:rPr>
              <a:t>1943-ban betegápolói tanfolyamra jelentkezett, elhatározta ugyanis, hogy frontszolgálatot vállal, így segítve embertársait.</a:t>
            </a:r>
          </a:p>
          <a:p>
            <a:pPr algn="just"/>
            <a:r>
              <a:rPr lang="hu-HU" sz="2000" dirty="0">
                <a:latin typeface="Georgia" panose="02040502050405020303" pitchFamily="18" charset="0"/>
              </a:rPr>
              <a:t> A tanfolyam elvégzése után azonban hiába várta a behívóját. A katonai parancsnokságon megtudta, a </a:t>
            </a:r>
            <a:r>
              <a:rPr lang="hu-HU" sz="2000" dirty="0" err="1">
                <a:latin typeface="Georgia" panose="02040502050405020303" pitchFamily="18" charset="0"/>
              </a:rPr>
              <a:t>Nitrokémia</a:t>
            </a:r>
            <a:r>
              <a:rPr lang="hu-HU" sz="2000" dirty="0">
                <a:latin typeface="Georgia" panose="02040502050405020303" pitchFamily="18" charset="0"/>
              </a:rPr>
              <a:t> vezetői nem engedték el, arra hivatkozva, hogy nem tudnák pótolni egyik legjobb munkásukat. </a:t>
            </a:r>
          </a:p>
          <a:p>
            <a:pPr algn="just"/>
            <a:r>
              <a:rPr lang="hu-HU" sz="2000" dirty="0">
                <a:latin typeface="Georgia" panose="02040502050405020303" pitchFamily="18" charset="0"/>
              </a:rPr>
              <a:t>Imádságaiban már ekkor azért fohászkodott, hogy fiatalon halhasson meg, és halála közelebb vigye a fiatalokat az Úrhoz.</a:t>
            </a:r>
            <a:endParaRPr lang="hu-HU" sz="2000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78D14F5-842B-4FC1-B174-8218287FF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" y="92753"/>
            <a:ext cx="2142566" cy="15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5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4A20D70-5325-4B95-8186-475025EC7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68153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B31C86E-DEBE-4350-AEB3-D01C9CBA2FCE}"/>
              </a:ext>
            </a:extLst>
          </p:cNvPr>
          <p:cNvSpPr txBox="1"/>
          <p:nvPr/>
        </p:nvSpPr>
        <p:spPr>
          <a:xfrm>
            <a:off x="6096000" y="4644106"/>
            <a:ext cx="710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>
                <a:solidFill>
                  <a:srgbClr val="990000"/>
                </a:solidFill>
                <a:latin typeface="Monotype Corsiva" panose="03010101010201010101" pitchFamily="66" charset="0"/>
              </a:rPr>
              <a:t>Vilonyai</a:t>
            </a:r>
            <a:r>
              <a:rPr lang="hu-HU" sz="3200" dirty="0">
                <a:solidFill>
                  <a:srgbClr val="990000"/>
                </a:solidFill>
                <a:latin typeface="Monotype Corsiva" panose="03010101010201010101" pitchFamily="66" charset="0"/>
              </a:rPr>
              <a:t> apostoli munkában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335CFA3-B571-44A6-981F-832967E6F7FC}"/>
              </a:ext>
            </a:extLst>
          </p:cNvPr>
          <p:cNvSpPr txBox="1"/>
          <p:nvPr/>
        </p:nvSpPr>
        <p:spPr>
          <a:xfrm>
            <a:off x="8638665" y="6247346"/>
            <a:ext cx="4174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Forrás: https://www.veszpremiersekseg.hu</a:t>
            </a:r>
            <a:endParaRPr lang="hu-HU" sz="1200" dirty="0">
              <a:solidFill>
                <a:prstClr val="black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F43C4FE-45A3-4C0B-84F9-8ED30DD98B07}"/>
              </a:ext>
            </a:extLst>
          </p:cNvPr>
          <p:cNvSpPr txBox="1"/>
          <p:nvPr/>
        </p:nvSpPr>
        <p:spPr>
          <a:xfrm>
            <a:off x="4659784" y="109577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 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532AA11-293D-4CB0-BF0E-1AB9A11F0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46" y="984373"/>
            <a:ext cx="4542166" cy="32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90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E61861-3052-4A55-AB01-AC9E9F00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29" y="328689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  <a:t>Felnőttkor</a:t>
            </a:r>
            <a:b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  <a:t>1944</a:t>
            </a:r>
            <a:endParaRPr lang="hu-HU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72F31FE-F808-4A7A-A409-EE80CFC28A59}"/>
              </a:ext>
            </a:extLst>
          </p:cNvPr>
          <p:cNvSpPr/>
          <p:nvPr/>
        </p:nvSpPr>
        <p:spPr>
          <a:xfrm>
            <a:off x="606287" y="2658105"/>
            <a:ext cx="109429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Georgia" panose="02040502050405020303" pitchFamily="18" charset="0"/>
              </a:rPr>
              <a:t>1944 áprilisában családjával Litérre, a </a:t>
            </a:r>
            <a:r>
              <a:rPr lang="hu-HU" sz="2000" dirty="0" err="1">
                <a:latin typeface="Georgia" panose="02040502050405020303" pitchFamily="18" charset="0"/>
              </a:rPr>
              <a:t>Nitrokémia</a:t>
            </a:r>
            <a:r>
              <a:rPr lang="hu-HU" sz="2000" dirty="0">
                <a:latin typeface="Georgia" panose="02040502050405020303" pitchFamily="18" charset="0"/>
              </a:rPr>
              <a:t> Rt. ottani birtokára költözött, és szinte azonnal elkezdte megszervezni a Katolikus Dolgozó Lányok Szövetségének helyi csoportját, amelynek tagjai Magdi vezetésével ott segítettek, ahol csak tudtak: a balatonfüredi katonakórház betegeinek élelemcsomagokat készítettek, a környék mélyszegénységben élő gyerekeinek ruhákat varrtak, ápolónői tanfolyamot szerveztek.</a:t>
            </a:r>
          </a:p>
          <a:p>
            <a:pPr algn="just"/>
            <a:endParaRPr lang="hu-HU" sz="2000" dirty="0">
              <a:latin typeface="Georgia" panose="02040502050405020303" pitchFamily="18" charset="0"/>
            </a:endParaRPr>
          </a:p>
          <a:p>
            <a:pPr algn="just"/>
            <a:r>
              <a:rPr lang="hu-HU" sz="2000" dirty="0">
                <a:latin typeface="Georgia" panose="02040502050405020303" pitchFamily="18" charset="0"/>
              </a:rPr>
              <a:t>Magdi eközben egyre több dologról mondott le, hogy ezzel is közelebb </a:t>
            </a:r>
            <a:r>
              <a:rPr lang="hu-HU" sz="2000" dirty="0" err="1">
                <a:latin typeface="Georgia" panose="02040502050405020303" pitchFamily="18" charset="0"/>
              </a:rPr>
              <a:t>kerülhessen</a:t>
            </a:r>
            <a:r>
              <a:rPr lang="hu-HU" sz="2000" dirty="0">
                <a:latin typeface="Georgia" panose="02040502050405020303" pitchFamily="18" charset="0"/>
              </a:rPr>
              <a:t> Krisztushoz. Ekkor már egyre aggasztóbb híreket lehetett hallani a nőkkel szemben elkövetett erőszakról, ezért tisztaságuk megőrzésére bátorította nőtársait, ő pedig elhatározta: élete árán is megtartja szüzességi fogadalmát.</a:t>
            </a:r>
            <a:endParaRPr lang="hu-HU" sz="2000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0EED0EB-B236-4D33-BA1D-4E83B3977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4" y="-95506"/>
            <a:ext cx="2848047" cy="201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17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70533D-AB28-487A-BE09-F7B10528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>
                <a:solidFill>
                  <a:srgbClr val="990000"/>
                </a:solidFill>
                <a:latin typeface="Monotype Corsiva" panose="03010101010201010101" pitchFamily="66" charset="0"/>
              </a:rPr>
              <a:t>Katolikus Dolgozó Lányok Szövetsége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B7A281E-9C84-482C-B8C2-E81F3CFE4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38" y="1463819"/>
            <a:ext cx="7177080" cy="5068813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D9EBB3A-B6F7-49FF-B14B-1ECC28C632E8}"/>
              </a:ext>
            </a:extLst>
          </p:cNvPr>
          <p:cNvSpPr txBox="1"/>
          <p:nvPr/>
        </p:nvSpPr>
        <p:spPr>
          <a:xfrm>
            <a:off x="8739808" y="6471413"/>
            <a:ext cx="60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  <a:t>Forrás: https://bfuzfoplebania.hu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E5B77F4-66A9-47F3-AD49-35C02860F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" y="-161287"/>
            <a:ext cx="2298738" cy="162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84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840C69-FABC-4497-AE51-274934F5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23" y="224640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  <a:t>Vértanúság</a:t>
            </a:r>
            <a:b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  <a:t>1945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6202D2E-74AE-4639-A61F-633F1016914C}"/>
              </a:ext>
            </a:extLst>
          </p:cNvPr>
          <p:cNvSpPr/>
          <p:nvPr/>
        </p:nvSpPr>
        <p:spPr>
          <a:xfrm>
            <a:off x="838200" y="1828016"/>
            <a:ext cx="106500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Georgia" panose="02040502050405020303" pitchFamily="18" charset="0"/>
              </a:rPr>
              <a:t>1944 végére a harcok zaja egyre közelebbről hallatszott, gyakoribbá váltak a légiriadók – a front Litér felé közeledett. A szovjet csapatok végül 1945. március 23-án érkeztek meg a településre, amelynek közössége a háború hosszú évei alatt óriási veszteségeket szenvedett, sok </a:t>
            </a:r>
            <a:r>
              <a:rPr lang="hu-HU" sz="2000" dirty="0" err="1">
                <a:latin typeface="Georgia" panose="02040502050405020303" pitchFamily="18" charset="0"/>
              </a:rPr>
              <a:t>litéri</a:t>
            </a:r>
            <a:r>
              <a:rPr lang="hu-HU" sz="2000" dirty="0">
                <a:latin typeface="Georgia" panose="02040502050405020303" pitchFamily="18" charset="0"/>
              </a:rPr>
              <a:t> férfi soha nem tért haza a harcmezőről. Aznap délután Magdi néhány asszonnyal és gyerekekkel együtt a helyi kastély udvarán kialakított óvóhely lejáratánál tartózkodott, amikor két fegyveres szovjet katona támadt rájuk.</a:t>
            </a:r>
          </a:p>
          <a:p>
            <a:endParaRPr lang="hu-HU" sz="2000" dirty="0">
              <a:latin typeface="Georgia" panose="02040502050405020303" pitchFamily="18" charset="0"/>
            </a:endParaRPr>
          </a:p>
          <a:p>
            <a:r>
              <a:rPr lang="hu-HU" sz="2000" dirty="0">
                <a:latin typeface="Georgia" panose="02040502050405020303" pitchFamily="18" charset="0"/>
              </a:rPr>
              <a:t>Egyikük a bunkerbe küldte Magdit, aki tudta, mi vár rá, sokat hallott a katonák által elkövetett erőszakról. Tisztaságát védelmezve a zsebében tartott kisollóval megszúrta a katonát, és menekülni próbált, közben a többi asszonyt figyelmeztette a veszélyre.</a:t>
            </a:r>
          </a:p>
          <a:p>
            <a:endParaRPr lang="hu-HU" sz="2000" dirty="0">
              <a:latin typeface="Georgia" panose="02040502050405020303" pitchFamily="18" charset="0"/>
            </a:endParaRPr>
          </a:p>
          <a:p>
            <a:r>
              <a:rPr lang="hu-HU" sz="2000" dirty="0">
                <a:latin typeface="Georgia" panose="02040502050405020303" pitchFamily="18" charset="0"/>
              </a:rPr>
              <a:t>    „Annuska, meneküljön, mert magán lesz a sor! Én már meghalok… Édesanyám, menjenek innen, én most már meghalok!”</a:t>
            </a:r>
          </a:p>
          <a:p>
            <a:endParaRPr lang="hu-HU" sz="2000" dirty="0">
              <a:latin typeface="Georgia" panose="02040502050405020303" pitchFamily="18" charset="0"/>
            </a:endParaRPr>
          </a:p>
          <a:p>
            <a:r>
              <a:rPr lang="hu-HU" sz="2000" dirty="0">
                <a:latin typeface="Georgia" panose="02040502050405020303" pitchFamily="18" charset="0"/>
              </a:rPr>
              <a:t>– kiáltotta a visszaemlékezések szerint.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2E320CF-1E33-4FF2-B1B9-144580060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" y="113682"/>
            <a:ext cx="2424953" cy="17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8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D3D911BB-B76D-4116-92DA-CA4BA2D977B4}"/>
              </a:ext>
            </a:extLst>
          </p:cNvPr>
          <p:cNvSpPr txBox="1"/>
          <p:nvPr/>
        </p:nvSpPr>
        <p:spPr>
          <a:xfrm>
            <a:off x="2953512" y="5157216"/>
            <a:ext cx="533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CB66581-27A1-4330-BF73-2702CCD37772}"/>
              </a:ext>
            </a:extLst>
          </p:cNvPr>
          <p:cNvSpPr txBox="1"/>
          <p:nvPr/>
        </p:nvSpPr>
        <p:spPr>
          <a:xfrm>
            <a:off x="8503561" y="6403698"/>
            <a:ext cx="3557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Forrás: https://www.veszpremiersekseg.hu</a:t>
            </a:r>
            <a:endParaRPr lang="hu-HU" sz="1200" dirty="0">
              <a:solidFill>
                <a:prstClr val="black"/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494EDB6B-6456-4BAC-9201-D613F1E27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69" y="454302"/>
            <a:ext cx="3199437" cy="5757861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2AB20703-A4CD-492C-8AF6-C6A5E8589679}"/>
              </a:ext>
            </a:extLst>
          </p:cNvPr>
          <p:cNvSpPr txBox="1"/>
          <p:nvPr/>
        </p:nvSpPr>
        <p:spPr>
          <a:xfrm>
            <a:off x="376518" y="1618425"/>
            <a:ext cx="6635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solidFill>
                  <a:srgbClr val="990000"/>
                </a:solidFill>
                <a:latin typeface="Monotype Corsiva" panose="03010101010201010101" pitchFamily="66" charset="0"/>
              </a:rPr>
              <a:t>„Uram Királyom! </a:t>
            </a:r>
            <a:r>
              <a:rPr lang="hu-HU" sz="4000" dirty="0" err="1">
                <a:solidFill>
                  <a:srgbClr val="990000"/>
                </a:solidFill>
                <a:latin typeface="Monotype Corsiva" panose="03010101010201010101" pitchFamily="66" charset="0"/>
              </a:rPr>
              <a:t>Végy</a:t>
            </a:r>
            <a:r>
              <a:rPr lang="hu-HU" sz="4000" dirty="0">
                <a:solidFill>
                  <a:srgbClr val="990000"/>
                </a:solidFill>
                <a:latin typeface="Monotype Corsiva" panose="03010101010201010101" pitchFamily="66" charset="0"/>
              </a:rPr>
              <a:t> magadhoz!”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C7347FA-3091-420F-B20C-ACEA921D6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28" y="2576808"/>
            <a:ext cx="3766527" cy="26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1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7AAAC488-C507-42CC-AED7-4D4E3F9D4BAE}"/>
              </a:ext>
            </a:extLst>
          </p:cNvPr>
          <p:cNvSpPr/>
          <p:nvPr/>
        </p:nvSpPr>
        <p:spPr>
          <a:xfrm>
            <a:off x="5852778" y="6360912"/>
            <a:ext cx="3270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Forrás:  https://www.bodimariamagdolna.hu</a:t>
            </a:r>
            <a:endParaRPr lang="hu-HU" sz="1200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9C6268A-8AA2-4D26-A7D1-45E63A1439B4}"/>
              </a:ext>
            </a:extLst>
          </p:cNvPr>
          <p:cNvSpPr/>
          <p:nvPr/>
        </p:nvSpPr>
        <p:spPr>
          <a:xfrm>
            <a:off x="7945496" y="4607858"/>
            <a:ext cx="17491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32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1921-1945</a:t>
            </a:r>
          </a:p>
          <a:p>
            <a:pPr lvl="0" algn="ctr"/>
            <a:endParaRPr lang="hu-HU" sz="32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C76522D-C7B5-4ADB-BBD0-1A9CEFBFB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33502"/>
            <a:ext cx="5313223" cy="375621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F1E7209-4C1B-43BC-AE5C-E522BEEB9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5" y="339364"/>
            <a:ext cx="5137770" cy="616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58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E35387-16B9-4AAA-9E1B-CCEAC5A03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4009" y="517523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  <a:t>Vértanúság</a:t>
            </a:r>
            <a:b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  <a:t>1945</a:t>
            </a: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F1AD3B9-E0FB-422B-AC4F-FD8A929A6637}"/>
              </a:ext>
            </a:extLst>
          </p:cNvPr>
          <p:cNvSpPr/>
          <p:nvPr/>
        </p:nvSpPr>
        <p:spPr>
          <a:xfrm>
            <a:off x="412376" y="2052399"/>
            <a:ext cx="662491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/>
          </a:p>
          <a:p>
            <a:pPr algn="just"/>
            <a:r>
              <a:rPr lang="hu-HU" sz="2000" dirty="0">
                <a:latin typeface="Georgia" panose="02040502050405020303" pitchFamily="18" charset="0"/>
              </a:rPr>
              <a:t>Pár pillanattal később a Magdira támadó katona megjelent az udvaron, és azonnal lőtt – a beszámolók szerint hat golyó fúródott a lány testébe. Az első lövés után Magdi megállt, a második lövésnél karjait az ég felé tárta, majd összezárta ezekkel a szavakkal:</a:t>
            </a:r>
          </a:p>
          <a:p>
            <a:pPr algn="just"/>
            <a:endParaRPr lang="hu-HU" sz="2000" dirty="0">
              <a:latin typeface="Georgia" panose="02040502050405020303" pitchFamily="18" charset="0"/>
            </a:endParaRPr>
          </a:p>
          <a:p>
            <a:pPr algn="just"/>
            <a:r>
              <a:rPr lang="hu-HU" sz="2000" dirty="0">
                <a:latin typeface="Georgia" panose="02040502050405020303" pitchFamily="18" charset="0"/>
              </a:rPr>
              <a:t>    „Uram, Királyom! </a:t>
            </a:r>
            <a:r>
              <a:rPr lang="hu-HU" sz="2000" dirty="0" err="1">
                <a:latin typeface="Georgia" panose="02040502050405020303" pitchFamily="18" charset="0"/>
              </a:rPr>
              <a:t>Végy</a:t>
            </a:r>
            <a:r>
              <a:rPr lang="hu-HU" sz="2000" dirty="0">
                <a:latin typeface="Georgia" panose="02040502050405020303" pitchFamily="18" charset="0"/>
              </a:rPr>
              <a:t> magadhoz!”</a:t>
            </a:r>
          </a:p>
          <a:p>
            <a:pPr algn="just"/>
            <a:endParaRPr lang="hu-HU" sz="2000" dirty="0">
              <a:latin typeface="Georgia" panose="02040502050405020303" pitchFamily="18" charset="0"/>
            </a:endParaRPr>
          </a:p>
          <a:p>
            <a:pPr algn="just"/>
            <a:r>
              <a:rPr lang="hu-HU" sz="2000" dirty="0">
                <a:latin typeface="Georgia" panose="02040502050405020303" pitchFamily="18" charset="0"/>
              </a:rPr>
              <a:t>Az utolsó golyó a szívét találta el, arccal előreesett és meghalt – ujjai még ekkor is a rózsafüzért szorították.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56B9DB0-C4BC-46CB-A03E-D0E5598EF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69" y="1045550"/>
            <a:ext cx="3433484" cy="5002209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3F8015F4-31B9-4564-9D6A-CED2340851B7}"/>
              </a:ext>
            </a:extLst>
          </p:cNvPr>
          <p:cNvSpPr/>
          <p:nvPr/>
        </p:nvSpPr>
        <p:spPr>
          <a:xfrm>
            <a:off x="7378032" y="6328193"/>
            <a:ext cx="37112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1400" dirty="0">
                <a:solidFill>
                  <a:srgbClr val="990000"/>
                </a:solidFill>
                <a:latin typeface="Georgia" panose="02040502050405020303" pitchFamily="18" charset="0"/>
              </a:rPr>
              <a:t>Forrás: https://www.veszpremiersekseg.hu</a:t>
            </a:r>
            <a:endParaRPr lang="hu-HU" sz="1400" dirty="0">
              <a:solidFill>
                <a:prstClr val="black"/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178364ED-46DB-4571-8EF3-09CA89E08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2" y="132016"/>
            <a:ext cx="2032387" cy="14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79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3;p22">
            <a:extLst>
              <a:ext uri="{FF2B5EF4-FFF2-40B4-BE49-F238E27FC236}">
                <a16:creationId xmlns:a16="http://schemas.microsoft.com/office/drawing/2014/main" id="{7C342E77-D150-4FCE-BAD9-391D33D12E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515" t="7752"/>
          <a:stretch/>
        </p:blipFill>
        <p:spPr>
          <a:xfrm>
            <a:off x="0" y="1"/>
            <a:ext cx="58521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E9F50B1-44D6-4B73-B201-F4007EC4F4BC}"/>
              </a:ext>
            </a:extLst>
          </p:cNvPr>
          <p:cNvSpPr txBox="1"/>
          <p:nvPr/>
        </p:nvSpPr>
        <p:spPr>
          <a:xfrm>
            <a:off x="7567018" y="1549294"/>
            <a:ext cx="5202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hu-HU" sz="2800">
                <a:solidFill>
                  <a:srgbClr val="990000"/>
                </a:solidFill>
                <a:latin typeface="Monotype Corsiva" panose="03010101010201010101" pitchFamily="66" charset="0"/>
                <a:ea typeface="Arial"/>
                <a:cs typeface="Arial"/>
                <a:sym typeface="Arial"/>
              </a:rPr>
              <a:t>Emlékműve Szigligeten</a:t>
            </a:r>
            <a:endParaRPr lang="hu-HU" sz="2800" dirty="0">
              <a:solidFill>
                <a:srgbClr val="990000"/>
              </a:solidFill>
              <a:latin typeface="Monotype Corsiva" panose="03010101010201010101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5193783-B122-4C14-AEFC-F0F7E46EA413}"/>
              </a:ext>
            </a:extLst>
          </p:cNvPr>
          <p:cNvSpPr txBox="1"/>
          <p:nvPr/>
        </p:nvSpPr>
        <p:spPr>
          <a:xfrm>
            <a:off x="6947647" y="6400800"/>
            <a:ext cx="3621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sz="1400" dirty="0">
                <a:solidFill>
                  <a:srgbClr val="990000"/>
                </a:solidFill>
                <a:latin typeface="Georgia" panose="02040502050405020303" pitchFamily="18" charset="0"/>
              </a:rPr>
              <a:t>Forrás: https://www.veszpremiersekseg.hu</a:t>
            </a:r>
            <a:endParaRPr lang="hu-HU" sz="1400" dirty="0">
              <a:solidFill>
                <a:prstClr val="black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66452BA-D325-4B4E-BDC2-2619C3F8B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1" y="2360823"/>
            <a:ext cx="3766527" cy="26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E01996-0E0C-4ABE-B08A-515F6D5C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077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  <a:t>Gyermekévek</a:t>
            </a:r>
            <a:b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endParaRPr lang="hu-HU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2EAFA7AA-3E12-4CB4-B482-2D761C1C7528}"/>
              </a:ext>
            </a:extLst>
          </p:cNvPr>
          <p:cNvSpPr/>
          <p:nvPr/>
        </p:nvSpPr>
        <p:spPr>
          <a:xfrm>
            <a:off x="663388" y="686361"/>
            <a:ext cx="11022105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>
              <a:latin typeface="Georgia" panose="02040502050405020303" pitchFamily="18" charset="0"/>
            </a:endParaRPr>
          </a:p>
          <a:p>
            <a:endParaRPr lang="hu-HU" dirty="0">
              <a:latin typeface="Georgia" panose="02040502050405020303" pitchFamily="18" charset="0"/>
            </a:endParaRPr>
          </a:p>
          <a:p>
            <a:endParaRPr lang="hu-HU" dirty="0">
              <a:latin typeface="Georgia" panose="02040502050405020303" pitchFamily="18" charset="0"/>
            </a:endParaRPr>
          </a:p>
          <a:p>
            <a:pPr algn="ctr"/>
            <a:r>
              <a:rPr lang="hu-HU" sz="3600" dirty="0">
                <a:solidFill>
                  <a:srgbClr val="990000"/>
                </a:solidFill>
                <a:latin typeface="Monotype Corsiva" panose="03010101010201010101" pitchFamily="66" charset="0"/>
              </a:rPr>
              <a:t>1921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endParaRPr lang="hu-HU" dirty="0">
              <a:latin typeface="Georgia" panose="02040502050405020303" pitchFamily="18" charset="0"/>
            </a:endParaRPr>
          </a:p>
          <a:p>
            <a:pPr algn="just"/>
            <a:r>
              <a:rPr lang="hu-HU" sz="2000" dirty="0">
                <a:latin typeface="Georgia" panose="02040502050405020303" pitchFamily="18" charset="0"/>
              </a:rPr>
              <a:t>Magdi 1921. augusztus 8-án született Szigligeten, szegény uradalmi cseléd szülők gyermekeként. Édesapja hadifogolyként, papírok nélkül érkezett az országba, ezért a szülők nem köthettek sem polgári, sem egyházi házasságot – így a három testvér, Magdi, a két évvel idősebb Gyula és </a:t>
            </a:r>
            <a:r>
              <a:rPr lang="hu-HU" sz="2000" dirty="0" err="1">
                <a:latin typeface="Georgia" panose="02040502050405020303" pitchFamily="18" charset="0"/>
              </a:rPr>
              <a:t>öccsük</a:t>
            </a:r>
            <a:r>
              <a:rPr lang="hu-HU" sz="2000" dirty="0">
                <a:latin typeface="Georgia" panose="02040502050405020303" pitchFamily="18" charset="0"/>
              </a:rPr>
              <a:t>, János „törvénytelen”, házasságon kívül született gyermek volt.</a:t>
            </a:r>
          </a:p>
          <a:p>
            <a:pPr algn="just"/>
            <a:endParaRPr lang="hu-HU" sz="2000" dirty="0">
              <a:latin typeface="Georgia" panose="02040502050405020303" pitchFamily="18" charset="0"/>
            </a:endParaRPr>
          </a:p>
          <a:p>
            <a:pPr algn="just"/>
            <a:r>
              <a:rPr lang="hu-HU" sz="2000" dirty="0">
                <a:latin typeface="Georgia" panose="02040502050405020303" pitchFamily="18" charset="0"/>
              </a:rPr>
              <a:t>Augusztus 15-én, Nagyboldogasszony napján, a </a:t>
            </a:r>
            <a:r>
              <a:rPr lang="hu-HU" sz="2000" dirty="0" err="1">
                <a:latin typeface="Georgia" panose="02040502050405020303" pitchFamily="18" charset="0"/>
              </a:rPr>
              <a:t>badacsonytördemici</a:t>
            </a:r>
            <a:r>
              <a:rPr lang="hu-HU" sz="2000" dirty="0">
                <a:latin typeface="Georgia" panose="02040502050405020303" pitchFamily="18" charset="0"/>
              </a:rPr>
              <a:t> Szent Mihály-templomban keresztelték meg. A vidám, jól tanuló kislány hitbéli buzgóságára korán felfigyelt tanítója. A család ezekben az években Köveskálon élt, ahol ritkán tartottak szentmisét, így a híveknek a </a:t>
            </a:r>
            <a:r>
              <a:rPr lang="hu-HU" sz="2000" dirty="0" err="1">
                <a:latin typeface="Georgia" panose="02040502050405020303" pitchFamily="18" charset="0"/>
              </a:rPr>
              <a:t>szentbékkállai</a:t>
            </a:r>
            <a:r>
              <a:rPr lang="hu-HU" sz="2000" dirty="0">
                <a:latin typeface="Georgia" panose="02040502050405020303" pitchFamily="18" charset="0"/>
              </a:rPr>
              <a:t> templomba kellett menniük – Magdi pedig már gyerekként szívesen vállalta a hosszú utat.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428AADF-CE3B-492B-A11F-8B5E4B91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3" y="49852"/>
            <a:ext cx="1800704" cy="12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1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2">
            <a:extLst>
              <a:ext uri="{FF2B5EF4-FFF2-40B4-BE49-F238E27FC236}">
                <a16:creationId xmlns:a16="http://schemas.microsoft.com/office/drawing/2014/main" id="{BCB82DBD-EFB7-4D31-8222-83571A17A73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86082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32D41F4C-362B-4C20-8560-C3654F4AA93B}"/>
              </a:ext>
            </a:extLst>
          </p:cNvPr>
          <p:cNvSpPr/>
          <p:nvPr/>
        </p:nvSpPr>
        <p:spPr>
          <a:xfrm>
            <a:off x="7709647" y="619746"/>
            <a:ext cx="51241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 </a:t>
            </a:r>
          </a:p>
          <a:p>
            <a:pPr lvl="0" algn="ctr"/>
            <a:r>
              <a:rPr lang="hu-HU" sz="2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Édesanyjával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7E8E0CE-AA5E-482F-8D73-2879939AC839}"/>
              </a:ext>
            </a:extLst>
          </p:cNvPr>
          <p:cNvSpPr txBox="1"/>
          <p:nvPr/>
        </p:nvSpPr>
        <p:spPr>
          <a:xfrm>
            <a:off x="8937812" y="6327303"/>
            <a:ext cx="318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Forrás:  https://www.bodimariamagdolna.hu</a:t>
            </a:r>
            <a:endParaRPr lang="hu-HU" sz="1200" dirty="0">
              <a:solidFill>
                <a:prstClr val="black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C1EC617-B707-4514-9FA8-D5F313023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59" y="1879577"/>
            <a:ext cx="3319493" cy="234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3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F883F6-9B02-41B5-936B-FD49A5F06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12" y="1009938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  <a:t>Gyermekévek </a:t>
            </a:r>
            <a:b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</a:rPr>
              <a:t>1930</a:t>
            </a:r>
            <a:endParaRPr lang="hu-HU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A56EAC17-B28A-48BE-923F-F693E26B32CC}"/>
              </a:ext>
            </a:extLst>
          </p:cNvPr>
          <p:cNvSpPr/>
          <p:nvPr/>
        </p:nvSpPr>
        <p:spPr>
          <a:xfrm>
            <a:off x="485361" y="2577376"/>
            <a:ext cx="112212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Georgia" panose="02040502050405020303" pitchFamily="18" charset="0"/>
              </a:rPr>
              <a:t>Harmadikos elemistaként, az elsőáldozására készülve Jézus iránti elkötelezettsége még erősebbé vált, mindennapjait már 10-11 éves korában az ima és a tevékeny szeretet hatotta át: egyre többet segített </a:t>
            </a:r>
            <a:r>
              <a:rPr lang="hu-HU" sz="2400" dirty="0" err="1">
                <a:latin typeface="Georgia" panose="02040502050405020303" pitchFamily="18" charset="0"/>
              </a:rPr>
              <a:t>édesanyjának</a:t>
            </a:r>
            <a:r>
              <a:rPr lang="hu-HU" sz="2400" dirty="0">
                <a:latin typeface="Georgia" panose="02040502050405020303" pitchFamily="18" charset="0"/>
              </a:rPr>
              <a:t> a háztartásban és a mezei munkákban, nagyon szerette a virágokat, élvezte a természetet járni, emellett igyekezett támogatni a rászorulókat is.</a:t>
            </a:r>
          </a:p>
          <a:p>
            <a:pPr algn="just"/>
            <a:endParaRPr lang="hu-HU" sz="2400" dirty="0">
              <a:latin typeface="Georgia" panose="02040502050405020303" pitchFamily="18" charset="0"/>
            </a:endParaRPr>
          </a:p>
          <a:p>
            <a:pPr algn="just"/>
            <a:r>
              <a:rPr lang="hu-HU" sz="2400" dirty="0">
                <a:latin typeface="Georgia" panose="02040502050405020303" pitchFamily="18" charset="0"/>
              </a:rPr>
              <a:t> A visszaemlékezések szerint Köveskálon felfigyelt egy árvára, akit nagyszülei neveltek, a család nagy szegénységben élt. Magdi elhatározta, hogy </a:t>
            </a:r>
            <a:r>
              <a:rPr lang="hu-HU" sz="2400" dirty="0" err="1">
                <a:latin typeface="Georgia" panose="02040502050405020303" pitchFamily="18" charset="0"/>
              </a:rPr>
              <a:t>végigkoldulja</a:t>
            </a:r>
            <a:r>
              <a:rPr lang="hu-HU" sz="2400" dirty="0">
                <a:latin typeface="Georgia" panose="02040502050405020303" pitchFamily="18" charset="0"/>
              </a:rPr>
              <a:t> a falut, hogy meleg ruhát </a:t>
            </a:r>
            <a:r>
              <a:rPr lang="hu-HU" sz="2400" dirty="0" err="1">
                <a:latin typeface="Georgia" panose="02040502050405020303" pitchFamily="18" charset="0"/>
              </a:rPr>
              <a:t>vehessen</a:t>
            </a:r>
            <a:r>
              <a:rPr lang="hu-HU" sz="2400" dirty="0">
                <a:latin typeface="Georgia" panose="02040502050405020303" pitchFamily="18" charset="0"/>
              </a:rPr>
              <a:t> a kisgyermeknek – terve pedig sikerrel </a:t>
            </a:r>
            <a:r>
              <a:rPr lang="hu-HU" sz="2000" dirty="0">
                <a:latin typeface="Georgia" panose="02040502050405020303" pitchFamily="18" charset="0"/>
              </a:rPr>
              <a:t>járt.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826EDF3-DFB8-4B40-8CBE-FC51B0B27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" y="228232"/>
            <a:ext cx="1819836" cy="10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2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6;p3">
            <a:extLst>
              <a:ext uri="{FF2B5EF4-FFF2-40B4-BE49-F238E27FC236}">
                <a16:creationId xmlns:a16="http://schemas.microsoft.com/office/drawing/2014/main" id="{E363F3CB-BA46-4568-AD0A-0D7311BAA09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050465" cy="686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8;p3">
            <a:extLst>
              <a:ext uri="{FF2B5EF4-FFF2-40B4-BE49-F238E27FC236}">
                <a16:creationId xmlns:a16="http://schemas.microsoft.com/office/drawing/2014/main" id="{20791CF4-B712-4F04-8046-C8693B3749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22" t="3005" r="2807" b="1216"/>
          <a:stretch/>
        </p:blipFill>
        <p:spPr>
          <a:xfrm>
            <a:off x="5050464" y="0"/>
            <a:ext cx="7141535" cy="49973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91728DC-9748-4674-9FC3-68616202A7E6}"/>
              </a:ext>
            </a:extLst>
          </p:cNvPr>
          <p:cNvSpPr txBox="1"/>
          <p:nvPr/>
        </p:nvSpPr>
        <p:spPr>
          <a:xfrm>
            <a:off x="6409944" y="5181600"/>
            <a:ext cx="541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buClr>
                <a:srgbClr val="000000"/>
              </a:buClr>
              <a:buSzPts val="1800"/>
            </a:pPr>
            <a: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  <a:ea typeface="Open Sans"/>
                <a:cs typeface="Open Sans"/>
                <a:sym typeface="Open Sans"/>
              </a:rPr>
              <a:t>Fent: Boldog Bódi Mária Magdolna szülei és testvérei</a:t>
            </a:r>
            <a:endParaRPr lang="hu-HU" dirty="0">
              <a:solidFill>
                <a:srgbClr val="990000"/>
              </a:solidFill>
              <a:latin typeface="Monotype Corsiva" panose="03010101010201010101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4C15804-DFBF-4F52-80B5-0F8F6F3C091A}"/>
              </a:ext>
            </a:extLst>
          </p:cNvPr>
          <p:cNvSpPr txBox="1"/>
          <p:nvPr/>
        </p:nvSpPr>
        <p:spPr>
          <a:xfrm>
            <a:off x="5118848" y="6230470"/>
            <a:ext cx="403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hu-HU" dirty="0">
                <a:solidFill>
                  <a:srgbClr val="990000"/>
                </a:solidFill>
                <a:latin typeface="Monotype Corsiva" panose="03010101010201010101" pitchFamily="66" charset="0"/>
                <a:ea typeface="Open Sans"/>
                <a:cs typeface="Open Sans"/>
                <a:sym typeface="Open Sans"/>
              </a:rPr>
              <a:t>Boldog Bódi Mária Magdolna testvéreivel</a:t>
            </a:r>
            <a:endParaRPr lang="hu-HU" dirty="0">
              <a:solidFill>
                <a:srgbClr val="990000"/>
              </a:solidFill>
              <a:latin typeface="Monotype Corsiva" panose="03010101010201010101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EEB42B2-F402-47C3-8DA7-A0AD7A5C7A9A}"/>
              </a:ext>
            </a:extLst>
          </p:cNvPr>
          <p:cNvSpPr txBox="1"/>
          <p:nvPr/>
        </p:nvSpPr>
        <p:spPr>
          <a:xfrm>
            <a:off x="9299214" y="6033246"/>
            <a:ext cx="2892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Forrás:  Forrás: Galambos Miklós: Litér vértanúja Bódi Mária Magdolna Balatonfűzfő, 2006 Kiadja:</a:t>
            </a:r>
          </a:p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Balatonfűzfői Jézus Szíve Plébánia</a:t>
            </a:r>
          </a:p>
          <a:p>
            <a:pPr lvl="0"/>
            <a:endParaRPr lang="hu-HU" sz="1200" dirty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lvl="0"/>
            <a:endParaRPr lang="hu-HU" sz="1200" dirty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lvl="0"/>
            <a:endParaRPr lang="hu-HU" sz="1200" dirty="0">
              <a:solidFill>
                <a:prstClr val="black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B640BCE-D6E4-47D5-9739-0A5347D30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48" y="4940887"/>
            <a:ext cx="1725836" cy="12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5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9;p5">
            <a:extLst>
              <a:ext uri="{FF2B5EF4-FFF2-40B4-BE49-F238E27FC236}">
                <a16:creationId xmlns:a16="http://schemas.microsoft.com/office/drawing/2014/main" id="{5AF729DF-7053-4A92-B9FF-796C779537A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990" t="5388" r="7709" b="10839"/>
          <a:stretch/>
        </p:blipFill>
        <p:spPr>
          <a:xfrm>
            <a:off x="0" y="0"/>
            <a:ext cx="522777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4893E5C-9125-4CB5-8BEC-2EDEDADE3A79}"/>
              </a:ext>
            </a:extLst>
          </p:cNvPr>
          <p:cNvSpPr txBox="1"/>
          <p:nvPr/>
        </p:nvSpPr>
        <p:spPr>
          <a:xfrm>
            <a:off x="528918" y="3733800"/>
            <a:ext cx="315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Köveskál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F51061A-FAB4-42B8-ADA2-3089A1C26758}"/>
              </a:ext>
            </a:extLst>
          </p:cNvPr>
          <p:cNvSpPr txBox="1"/>
          <p:nvPr/>
        </p:nvSpPr>
        <p:spPr>
          <a:xfrm>
            <a:off x="80683" y="5842337"/>
            <a:ext cx="2805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Forrás: Galambos Miklós: Litér vértanúja Bódi Mária Magdolna Balatonfűzfő, 2006 Kiadja:</a:t>
            </a:r>
          </a:p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Balatonfűzfői Jézus Szíve Plébánia</a:t>
            </a:r>
          </a:p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DAC73C4-02B7-41E3-B70D-CFFF684C9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27" y="1875855"/>
            <a:ext cx="5227770" cy="356795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CBA5ECBD-4ADC-42A9-8B7D-B54E49FC4FE7}"/>
              </a:ext>
            </a:extLst>
          </p:cNvPr>
          <p:cNvSpPr txBox="1"/>
          <p:nvPr/>
        </p:nvSpPr>
        <p:spPr>
          <a:xfrm>
            <a:off x="8660512" y="5494945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990000"/>
                </a:solidFill>
                <a:latin typeface="Monotype Corsiva" panose="03010101010201010101" pitchFamily="66" charset="0"/>
              </a:rPr>
              <a:t>Szigliget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C817719-FD1E-4470-BB93-FF13D7BB96C4}"/>
              </a:ext>
            </a:extLst>
          </p:cNvPr>
          <p:cNvSpPr txBox="1"/>
          <p:nvPr/>
        </p:nvSpPr>
        <p:spPr>
          <a:xfrm>
            <a:off x="6467275" y="6211668"/>
            <a:ext cx="5126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Forrás: https://egykor.hu/szigliget/szigligeti-kepek/2711#&amp;gid=1&amp;pid=1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036D41EC-1917-4E72-965C-B4DA036B6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15" y="0"/>
            <a:ext cx="2356515" cy="16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1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6A69822B-ABC9-4151-BAAD-499B222CB898}"/>
              </a:ext>
            </a:extLst>
          </p:cNvPr>
          <p:cNvSpPr/>
          <p:nvPr/>
        </p:nvSpPr>
        <p:spPr>
          <a:xfrm>
            <a:off x="367748" y="1611085"/>
            <a:ext cx="115393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Georgia" panose="02040502050405020303" pitchFamily="18" charset="0"/>
              </a:rPr>
              <a:t>1934-ben a család a Balatonkeneséhez tartozó Máma-pusztára költözött. Egy évvel később </a:t>
            </a:r>
            <a:r>
              <a:rPr lang="hu-HU" sz="2000" dirty="0" err="1">
                <a:latin typeface="Georgia" panose="02040502050405020303" pitchFamily="18" charset="0"/>
              </a:rPr>
              <a:t>Androsits</a:t>
            </a:r>
            <a:r>
              <a:rPr lang="hu-HU" sz="2000" dirty="0">
                <a:latin typeface="Georgia" panose="02040502050405020303" pitchFamily="18" charset="0"/>
              </a:rPr>
              <a:t> István plébános megszervezte a </a:t>
            </a:r>
            <a:r>
              <a:rPr lang="hu-HU" sz="2000" dirty="0" err="1">
                <a:latin typeface="Georgia" panose="02040502050405020303" pitchFamily="18" charset="0"/>
              </a:rPr>
              <a:t>fűzfőgyártelepi</a:t>
            </a:r>
            <a:r>
              <a:rPr lang="hu-HU" sz="2000" dirty="0">
                <a:latin typeface="Georgia" panose="02040502050405020303" pitchFamily="18" charset="0"/>
              </a:rPr>
              <a:t> egyházközséget, és István atya lett Magdi első </a:t>
            </a:r>
            <a:r>
              <a:rPr lang="hu-HU" sz="2000" dirty="0" err="1">
                <a:latin typeface="Georgia" panose="02040502050405020303" pitchFamily="18" charset="0"/>
              </a:rPr>
              <a:t>lelkiatyja</a:t>
            </a:r>
            <a:r>
              <a:rPr lang="hu-HU" sz="2000" dirty="0">
                <a:latin typeface="Georgia" panose="02040502050405020303" pitchFamily="18" charset="0"/>
              </a:rPr>
              <a:t>, akitől sok vallási témájú olvasmányt kapott kölcsön, így széles körű teológiai tudásra tett szert. Szívesen foglalkozott a máma-pusztai gyerekekkel, akiket a vasárnapi szentmisékre is magával vitt.</a:t>
            </a:r>
          </a:p>
          <a:p>
            <a:endParaRPr lang="hu-HU" sz="2000" dirty="0">
              <a:latin typeface="Georgia" panose="02040502050405020303" pitchFamily="18" charset="0"/>
            </a:endParaRPr>
          </a:p>
          <a:p>
            <a:r>
              <a:rPr lang="hu-HU" sz="2000" dirty="0">
                <a:latin typeface="Georgia" panose="02040502050405020303" pitchFamily="18" charset="0"/>
              </a:rPr>
              <a:t>17 éves volt, amikor a Szent István-emlékév és az Eucharisztikus Világkongresszus alkalmából szervezett balatonfűzfői népmisszión meglátta az utat, amelyet választania kell, hogy már földi zarándokútján is szorosan lehessen együtt Jézussal.</a:t>
            </a:r>
          </a:p>
          <a:p>
            <a:endParaRPr lang="hu-HU" sz="2000" dirty="0">
              <a:latin typeface="Georgia" panose="02040502050405020303" pitchFamily="18" charset="0"/>
            </a:endParaRPr>
          </a:p>
          <a:p>
            <a:r>
              <a:rPr lang="hu-HU" sz="2000" dirty="0">
                <a:latin typeface="Georgia" panose="02040502050405020303" pitchFamily="18" charset="0"/>
              </a:rPr>
              <a:t>    „Milyen szép az élete annak, aki közel lehet Istenhez”</a:t>
            </a:r>
          </a:p>
          <a:p>
            <a:endParaRPr lang="hu-HU" sz="2000" dirty="0">
              <a:latin typeface="Georgia" panose="02040502050405020303" pitchFamily="18" charset="0"/>
            </a:endParaRPr>
          </a:p>
          <a:p>
            <a:r>
              <a:rPr lang="hu-HU" sz="2000" dirty="0">
                <a:latin typeface="Georgia" panose="02040502050405020303" pitchFamily="18" charset="0"/>
              </a:rPr>
              <a:t>– mondta </a:t>
            </a:r>
            <a:r>
              <a:rPr lang="hu-HU" sz="2000" dirty="0" err="1">
                <a:latin typeface="Georgia" panose="02040502050405020303" pitchFamily="18" charset="0"/>
              </a:rPr>
              <a:t>öccsének</a:t>
            </a:r>
            <a:r>
              <a:rPr lang="hu-HU" sz="2000" dirty="0">
                <a:latin typeface="Georgia" panose="02040502050405020303" pitchFamily="18" charset="0"/>
              </a:rPr>
              <a:t>. Megértette, hogy a szerzetesi élet az a hivatás, amely őt egészen Jézushoz köti. Felkereste plébánosát, </a:t>
            </a:r>
            <a:r>
              <a:rPr lang="hu-HU" sz="2000" dirty="0" err="1">
                <a:latin typeface="Georgia" panose="02040502050405020303" pitchFamily="18" charset="0"/>
              </a:rPr>
              <a:t>Androsits</a:t>
            </a:r>
            <a:r>
              <a:rPr lang="hu-HU" sz="2000" dirty="0">
                <a:latin typeface="Georgia" panose="02040502050405020303" pitchFamily="18" charset="0"/>
              </a:rPr>
              <a:t> István atyát, hogy támogatását kérje, végül otthon is előállt határozott tervével, ám házasságon kívül született gyermekként az akkori rendi szabályok miatt ezt a vágyát soha nem valósíthatta meg.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36214F0-1205-46E2-AB4A-F6AFA3720FC7}"/>
              </a:ext>
            </a:extLst>
          </p:cNvPr>
          <p:cNvSpPr txBox="1"/>
          <p:nvPr/>
        </p:nvSpPr>
        <p:spPr>
          <a:xfrm>
            <a:off x="4836675" y="410756"/>
            <a:ext cx="2319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dirty="0">
                <a:solidFill>
                  <a:srgbClr val="990000"/>
                </a:solidFill>
                <a:latin typeface="Monotype Corsiva" panose="03010101010201010101" pitchFamily="66" charset="0"/>
              </a:rPr>
              <a:t>Gyermekévek</a:t>
            </a:r>
          </a:p>
          <a:p>
            <a:pPr algn="ctr"/>
            <a:r>
              <a:rPr lang="hu-HU" sz="3600" dirty="0">
                <a:solidFill>
                  <a:srgbClr val="990000"/>
                </a:solidFill>
                <a:latin typeface="Monotype Corsiva" panose="03010101010201010101" pitchFamily="66" charset="0"/>
              </a:rPr>
              <a:t>1934</a:t>
            </a:r>
            <a:endParaRPr lang="hu-HU" sz="36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FCA8EA3-A978-4391-9A09-73355486D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6" y="-87379"/>
            <a:ext cx="2217791" cy="15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8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1A7000F-4BE9-4CD9-B1D3-30BA69968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54" y="-1"/>
            <a:ext cx="7010399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161C59C-416C-4058-BD14-6058A54D5CCC}"/>
              </a:ext>
            </a:extLst>
          </p:cNvPr>
          <p:cNvSpPr txBox="1"/>
          <p:nvPr/>
        </p:nvSpPr>
        <p:spPr>
          <a:xfrm>
            <a:off x="7260870" y="3262404"/>
            <a:ext cx="51642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dirty="0">
              <a:solidFill>
                <a:srgbClr val="990000"/>
              </a:solidFill>
              <a:latin typeface="Monotype Corsiva" panose="03010101010201010101" pitchFamily="66" charset="0"/>
            </a:endParaRPr>
          </a:p>
          <a:p>
            <a:endParaRPr lang="hu-HU" sz="2800" dirty="0">
              <a:solidFill>
                <a:srgbClr val="990000"/>
              </a:solidFill>
              <a:latin typeface="Monotype Corsiva" panose="03010101010201010101" pitchFamily="66" charset="0"/>
            </a:endParaRPr>
          </a:p>
          <a:p>
            <a:endParaRPr lang="hu-HU" sz="2800" dirty="0">
              <a:solidFill>
                <a:srgbClr val="990000"/>
              </a:solidFill>
              <a:latin typeface="Monotype Corsiva" panose="03010101010201010101" pitchFamily="66" charset="0"/>
            </a:endParaRPr>
          </a:p>
          <a:p>
            <a:r>
              <a:rPr lang="hu-HU" sz="2000" dirty="0">
                <a:solidFill>
                  <a:srgbClr val="990000"/>
                </a:solidFill>
                <a:latin typeface="Monotype Corsiva" panose="03010101010201010101" pitchFamily="66" charset="0"/>
              </a:rPr>
              <a:t>A köveskáli katolikus iskola színjátszó csoportja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3AB6BDA-A35A-454A-9D97-B62A0C13D7D9}"/>
              </a:ext>
            </a:extLst>
          </p:cNvPr>
          <p:cNvSpPr/>
          <p:nvPr/>
        </p:nvSpPr>
        <p:spPr>
          <a:xfrm>
            <a:off x="8659905" y="6238546"/>
            <a:ext cx="46717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200" dirty="0">
                <a:solidFill>
                  <a:srgbClr val="990000"/>
                </a:solidFill>
                <a:latin typeface="Georgia" panose="02040502050405020303" pitchFamily="18" charset="0"/>
              </a:rPr>
              <a:t>Forrás:  https://www.bodimariamagdolna.hu</a:t>
            </a:r>
            <a:endParaRPr lang="hu-HU" sz="1200" dirty="0">
              <a:solidFill>
                <a:prstClr val="black"/>
              </a:solidFill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BCA8386F-3879-41F3-9E8F-2B8EBE0AE808}"/>
              </a:ext>
            </a:extLst>
          </p:cNvPr>
          <p:cNvSpPr/>
          <p:nvPr/>
        </p:nvSpPr>
        <p:spPr>
          <a:xfrm>
            <a:off x="6945745" y="868109"/>
            <a:ext cx="516421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solidFill>
                  <a:srgbClr val="99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„Milyen szép annak az élete, aki közel van Istenhez”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EE30572-77E5-4570-AC90-D06C0F8C9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49" y="1641625"/>
            <a:ext cx="3766527" cy="26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3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12634</TotalTime>
  <Words>1318</Words>
  <Application>Microsoft Office PowerPoint</Application>
  <PresentationFormat>Szélesvásznú</PresentationFormat>
  <Paragraphs>107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Monotype Corsiva</vt:lpstr>
      <vt:lpstr>Open Sans</vt:lpstr>
      <vt:lpstr>Times New Roman</vt:lpstr>
      <vt:lpstr>Office-téma</vt:lpstr>
      <vt:lpstr>PowerPoint-bemutató</vt:lpstr>
      <vt:lpstr>PowerPoint-bemutató</vt:lpstr>
      <vt:lpstr>Gyermekévek </vt:lpstr>
      <vt:lpstr>PowerPoint-bemutató</vt:lpstr>
      <vt:lpstr>Gyermekévek  1930</vt:lpstr>
      <vt:lpstr>PowerPoint-bemutató</vt:lpstr>
      <vt:lpstr>PowerPoint-bemutató</vt:lpstr>
      <vt:lpstr>PowerPoint-bemutató</vt:lpstr>
      <vt:lpstr>PowerPoint-bemutató</vt:lpstr>
      <vt:lpstr>Ifjúkor 1939</vt:lpstr>
      <vt:lpstr>PowerPoint-bemutató</vt:lpstr>
      <vt:lpstr>Ifjúkor 1939</vt:lpstr>
      <vt:lpstr>PowerPoint-bemutató</vt:lpstr>
      <vt:lpstr>Felnőttkor 1942</vt:lpstr>
      <vt:lpstr>PowerPoint-bemutató</vt:lpstr>
      <vt:lpstr>Felnőttkor 1944</vt:lpstr>
      <vt:lpstr>Katolikus Dolgozó Lányok Szövetsége</vt:lpstr>
      <vt:lpstr>Vértanúság 1945</vt:lpstr>
      <vt:lpstr>PowerPoint-bemutató</vt:lpstr>
      <vt:lpstr>Vértanúság 1945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Kutiné Gyűrű Eszter | Hitoktatási referens</dc:creator>
  <cp:lastModifiedBy>Kutiné Gyűrű Eszter | Hitoktatási referens</cp:lastModifiedBy>
  <cp:revision>49</cp:revision>
  <dcterms:created xsi:type="dcterms:W3CDTF">2024-10-30T17:57:18Z</dcterms:created>
  <dcterms:modified xsi:type="dcterms:W3CDTF">2025-11-25T13:13:49Z</dcterms:modified>
</cp:coreProperties>
</file>